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2" r:id="rId1"/>
  </p:sldMasterIdLst>
  <p:notesMasterIdLst>
    <p:notesMasterId r:id="rId37"/>
  </p:notesMasterIdLst>
  <p:sldIdLst>
    <p:sldId id="298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97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4" r:id="rId25"/>
    <p:sldId id="283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/>
    <p:restoredTop sz="94650"/>
  </p:normalViewPr>
  <p:slideViewPr>
    <p:cSldViewPr snapToGrid="0" snapToObjects="1">
      <p:cViewPr>
        <p:scale>
          <a:sx n="100" d="100"/>
          <a:sy n="100" d="100"/>
        </p:scale>
        <p:origin x="-1860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2F94C-E730-6444-88E5-735ADE5D88EE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EC394-0331-254E-ACB6-5A43EDC38E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600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EC394-0331-254E-ACB6-5A43EDC38ED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EC394-0331-254E-ACB6-5A43EDC38ED5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EC394-0331-254E-ACB6-5A43EDC38ED5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EC394-0331-254E-ACB6-5A43EDC38ED5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EC394-0331-254E-ACB6-5A43EDC38ED5}" type="slidenum">
              <a:rPr lang="ru-RU" smtClean="0"/>
              <a:pPr/>
              <a:t>32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5923F103-BC34-4FE4-A40E-EDDEECFDA5D0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618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ое 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5272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15825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67826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и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25446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цита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76600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68758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3052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674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363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161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633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772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889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85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700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85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891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14" r:id="rId12"/>
    <p:sldLayoutId id="2147483915" r:id="rId13"/>
    <p:sldLayoutId id="2147483916" r:id="rId14"/>
    <p:sldLayoutId id="2147483917" r:id="rId15"/>
    <p:sldLayoutId id="2147483918" r:id="rId16"/>
    <p:sldLayoutId id="214748391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http://www.mytravel.by/wp-content/uploads/fotografii-prirody-belarusi_6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2772" y="2041451"/>
            <a:ext cx="812327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Окружной научно-практический семинар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</a:br>
            <a:r>
              <a:rPr lang="ru-RU" sz="3200" b="1" dirty="0" smtClean="0">
                <a:cs typeface="Times New Roman" pitchFamily="18" charset="0"/>
              </a:rPr>
              <a:t>«Организация и проведение предварительных, периодических, внеочередных медицинских осмотров и экспертизы профессиональной пригодности лиц, работающих во вредных и (или) опасных условиях труда»</a:t>
            </a:r>
            <a:endParaRPr lang="ru-RU" sz="32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600364" y="692727"/>
            <a:ext cx="334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8" name="Изображение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32" y="125347"/>
            <a:ext cx="4258425" cy="124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97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973" y="554884"/>
            <a:ext cx="8368145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cs typeface="Times New Roman" pitchFamily="18" charset="0"/>
              </a:rPr>
              <a:t>.</a:t>
            </a:r>
            <a:r>
              <a:rPr lang="ru-RU" sz="3600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Направление </a:t>
            </a:r>
            <a:r>
              <a:rPr lang="ru-RU" sz="3200" b="1" dirty="0" smtClean="0">
                <a:cs typeface="Times New Roman" pitchFamily="18" charset="0"/>
              </a:rPr>
              <a:t>на обследование и (или) лечение оформляется в виде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выписки из протокола решения врачебной комиссии </a:t>
            </a:r>
            <a:r>
              <a:rPr lang="ru-RU" sz="3200" b="1" dirty="0" smtClean="0">
                <a:cs typeface="Times New Roman" pitchFamily="18" charset="0"/>
              </a:rPr>
              <a:t>медицинской организации (далее - врачебная комиссия), проводившей периодический медицинский осмотр, содержащей:</a:t>
            </a:r>
          </a:p>
          <a:p>
            <a:r>
              <a:rPr lang="ru-RU" sz="3600" b="1" dirty="0" smtClean="0">
                <a:cs typeface="Times New Roman" pitchFamily="18" charset="0"/>
              </a:rPr>
              <a:t>а) </a:t>
            </a:r>
            <a:r>
              <a:rPr lang="ru-RU" sz="3200" b="1" dirty="0" smtClean="0">
                <a:cs typeface="Times New Roman" pitchFamily="18" charset="0"/>
              </a:rPr>
              <a:t>дату проведения заседания врачебной комиссии;</a:t>
            </a:r>
          </a:p>
          <a:p>
            <a:r>
              <a:rPr lang="ru-RU" sz="3600" b="1" dirty="0" smtClean="0">
                <a:cs typeface="Times New Roman" pitchFamily="18" charset="0"/>
              </a:rPr>
              <a:t>б) </a:t>
            </a:r>
            <a:r>
              <a:rPr lang="ru-RU" sz="3200" b="1" dirty="0" smtClean="0">
                <a:cs typeface="Times New Roman" pitchFamily="18" charset="0"/>
              </a:rPr>
              <a:t>список членов врачебной комиссии, присутствовавших на заседании;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114" y="556880"/>
            <a:ext cx="8867209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cs typeface="Times New Roman" pitchFamily="18" charset="0"/>
              </a:rPr>
              <a:t>в)</a:t>
            </a:r>
            <a:r>
              <a:rPr lang="ru-RU" sz="3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предварительный диагноз заболевания </a:t>
            </a:r>
            <a:r>
              <a:rPr lang="ru-RU" sz="3200" b="1" dirty="0" smtClean="0">
                <a:cs typeface="Times New Roman" pitchFamily="18" charset="0"/>
              </a:rPr>
              <a:t>(состояния), являющегося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медицинским противопоказанием либо ранее не выявлявшимся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медицинским показанием или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медицинским ограничением к управлению транспортным средством;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7853" y="522143"/>
            <a:ext cx="8617527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cs typeface="Times New Roman" pitchFamily="18" charset="0"/>
              </a:rPr>
              <a:t>г)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решение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 о приостановлении </a:t>
            </a:r>
            <a:r>
              <a:rPr lang="ru-RU" sz="3200" b="1" dirty="0" smtClean="0">
                <a:cs typeface="Times New Roman" pitchFamily="18" charset="0"/>
              </a:rPr>
              <a:t>на период обследования и (или) лечения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действия медицинского заключения  </a:t>
            </a:r>
            <a:r>
              <a:rPr lang="ru-RU" sz="3200" b="1" dirty="0" smtClean="0">
                <a:cs typeface="Times New Roman" pitchFamily="18" charset="0"/>
              </a:rPr>
              <a:t>о наличии (об отсутствии) у водителей транспортных средств (кандидатов в водители транспортных средств)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медицинских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противопоказаний,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медицинских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показаний</a:t>
            </a:r>
            <a:r>
              <a:rPr lang="ru-RU" sz="3200" b="1" dirty="0" smtClean="0">
                <a:cs typeface="Times New Roman" pitchFamily="18" charset="0"/>
              </a:rPr>
              <a:t> или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медицинских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ограничений</a:t>
            </a:r>
            <a:r>
              <a:rPr lang="ru-RU" sz="3200" b="1" dirty="0" smtClean="0">
                <a:cs typeface="Times New Roman" pitchFamily="18" charset="0"/>
              </a:rPr>
              <a:t> к управлению транспортными средствами;</a:t>
            </a:r>
          </a:p>
          <a:p>
            <a:r>
              <a:rPr lang="ru-RU" sz="3600" b="1" dirty="0" err="1" smtClean="0">
                <a:cs typeface="Times New Roman" pitchFamily="18" charset="0"/>
              </a:rPr>
              <a:t>д</a:t>
            </a:r>
            <a:r>
              <a:rPr lang="ru-RU" sz="3600" b="1" dirty="0" smtClean="0">
                <a:cs typeface="Times New Roman" pitchFamily="18" charset="0"/>
              </a:rPr>
              <a:t>) </a:t>
            </a:r>
            <a:r>
              <a:rPr lang="ru-RU" sz="3200" b="1" dirty="0" smtClean="0">
                <a:cs typeface="Times New Roman" pitchFamily="18" charset="0"/>
              </a:rPr>
              <a:t>решение о необходимости направления на обследование и (или) лечение.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939" y="552888"/>
            <a:ext cx="854009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Выписка из протокола </a:t>
            </a:r>
            <a:r>
              <a:rPr lang="ru-RU" sz="3200" b="1" dirty="0" smtClean="0">
                <a:cs typeface="Times New Roman" pitchFamily="18" charset="0"/>
              </a:rPr>
              <a:t>решения врачебной комиссии выдается работнику, направляемому на обследование и (или) лечение.</a:t>
            </a:r>
          </a:p>
          <a:p>
            <a:r>
              <a:rPr lang="ru-RU" sz="3200" b="1" dirty="0" smtClean="0">
                <a:cs typeface="Times New Roman" pitchFamily="18" charset="0"/>
              </a:rPr>
              <a:t>  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При подтверждении </a:t>
            </a:r>
            <a:r>
              <a:rPr lang="ru-RU" sz="3200" b="1" dirty="0" smtClean="0">
                <a:cs typeface="Times New Roman" pitchFamily="18" charset="0"/>
              </a:rPr>
              <a:t>в ходе обследования и (или) лечения наличия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заболевания </a:t>
            </a:r>
            <a:r>
              <a:rPr lang="ru-RU" sz="3200" b="1" dirty="0" smtClean="0">
                <a:cs typeface="Times New Roman" pitchFamily="18" charset="0"/>
              </a:rPr>
              <a:t>(состояния), являющегося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медицинским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противопоказанием</a:t>
            </a:r>
            <a:r>
              <a:rPr lang="ru-RU" sz="3200" b="1" dirty="0" smtClean="0">
                <a:cs typeface="Times New Roman" pitchFamily="18" charset="0"/>
              </a:rPr>
              <a:t> либо ранее не выявлявшимся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медицинским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показанием</a:t>
            </a:r>
            <a:r>
              <a:rPr lang="ru-RU" sz="3200" b="1" dirty="0" smtClean="0">
                <a:cs typeface="Times New Roman" pitchFamily="18" charset="0"/>
              </a:rPr>
              <a:t> или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медицинским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ограничением</a:t>
            </a:r>
            <a:r>
              <a:rPr lang="ru-RU" sz="3200" b="1" dirty="0" smtClean="0">
                <a:cs typeface="Times New Roman" pitchFamily="18" charset="0"/>
              </a:rPr>
              <a:t> к управлению транспортным средством</a:t>
            </a:r>
            <a:endParaRPr lang="ru-RU" sz="3200" dirty="0"/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074" y="553605"/>
            <a:ext cx="857617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работник направляется медицинской организацией, в которой проводилось его обследование и (или) лечение, на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внеочередное</a:t>
            </a:r>
            <a:r>
              <a:rPr lang="ru-RU" sz="3200" b="1" dirty="0" smtClean="0">
                <a:cs typeface="Times New Roman" pitchFamily="18" charset="0"/>
              </a:rPr>
              <a:t> обязательное медицинское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освидетельствование </a:t>
            </a:r>
            <a:r>
              <a:rPr lang="ru-RU" sz="3200" b="1" dirty="0" smtClean="0">
                <a:cs typeface="Times New Roman" pitchFamily="18" charset="0"/>
              </a:rPr>
              <a:t>в медицинскую организацию, имеющую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лицензию </a:t>
            </a:r>
            <a:r>
              <a:rPr lang="ru-RU" sz="3200" b="1" dirty="0" smtClean="0">
                <a:cs typeface="Times New Roman" pitchFamily="18" charset="0"/>
              </a:rPr>
              <a:t>на медицинскую деятельность по оказанию услуг (выполнению работ) по </a:t>
            </a:r>
            <a:r>
              <a:rPr lang="ru-RU" sz="3200" b="1" dirty="0" smtClean="0">
                <a:solidFill>
                  <a:srgbClr val="FF99FF"/>
                </a:solidFill>
                <a:cs typeface="Times New Roman" pitchFamily="18" charset="0"/>
              </a:rPr>
              <a:t>"медицинскому освидетельствованию на наличие медицинских противопоказаний к управлению транспортным средством".</a:t>
            </a:r>
            <a:endParaRPr lang="ru-RU" sz="3200" dirty="0">
              <a:solidFill>
                <a:srgbClr val="FF99FF"/>
              </a:solidFill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087" y="555108"/>
            <a:ext cx="862300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Направление на внеочередное </a:t>
            </a:r>
            <a:r>
              <a:rPr lang="ru-RU" sz="3200" b="1" dirty="0" smtClean="0">
                <a:cs typeface="Times New Roman" pitchFamily="18" charset="0"/>
              </a:rPr>
              <a:t>обязательное медицинское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освидетельствование </a:t>
            </a:r>
            <a:r>
              <a:rPr lang="ru-RU" sz="3200" b="1" dirty="0" smtClean="0">
                <a:cs typeface="Times New Roman" pitchFamily="18" charset="0"/>
              </a:rPr>
              <a:t>выдается работнику на основании его медицинского обследования и содержит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комплексную оценку состояния здоровья </a:t>
            </a:r>
            <a:r>
              <a:rPr lang="ru-RU" sz="3200" b="1" dirty="0" smtClean="0">
                <a:cs typeface="Times New Roman" pitchFamily="18" charset="0"/>
              </a:rPr>
              <a:t>работника, включая:</a:t>
            </a:r>
          </a:p>
          <a:p>
            <a:r>
              <a:rPr lang="ru-RU" sz="3600" b="1" dirty="0" smtClean="0">
                <a:cs typeface="Times New Roman" pitchFamily="18" charset="0"/>
              </a:rPr>
              <a:t>а) </a:t>
            </a:r>
            <a:r>
              <a:rPr lang="ru-RU" sz="3200" b="1" dirty="0" smtClean="0">
                <a:cs typeface="Times New Roman" pitchFamily="18" charset="0"/>
              </a:rPr>
              <a:t>описание проведенного обследования и (или) лечения, их результатов</a:t>
            </a:r>
            <a:r>
              <a:rPr lang="ru-RU" sz="3200" dirty="0" smtClean="0">
                <a:cs typeface="Times New Roman" pitchFamily="18" charset="0"/>
              </a:rPr>
              <a:t>;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4935" y="542260"/>
            <a:ext cx="805947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cs typeface="Times New Roman" pitchFamily="18" charset="0"/>
              </a:rPr>
              <a:t>б)</a:t>
            </a:r>
            <a:r>
              <a:rPr lang="ru-RU" sz="3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cs typeface="Times New Roman" pitchFamily="18" charset="0"/>
              </a:rPr>
              <a:t>обоснованные выводы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о наличии у работника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заболевания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(состояния), являющегося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медицинским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противопоказанием</a:t>
            </a:r>
            <a:r>
              <a:rPr lang="ru-RU" sz="3200" b="1" dirty="0" smtClean="0">
                <a:cs typeface="Times New Roman" pitchFamily="18" charset="0"/>
              </a:rPr>
              <a:t> либо ранее не выявлявшимся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медицинским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показанием</a:t>
            </a:r>
            <a:r>
              <a:rPr lang="ru-RU" sz="3200" b="1" dirty="0" smtClean="0">
                <a:cs typeface="Times New Roman" pitchFamily="18" charset="0"/>
              </a:rPr>
              <a:t> или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медицинским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ограничением</a:t>
            </a:r>
            <a:r>
              <a:rPr lang="ru-RU" sz="3200" b="1" dirty="0" smtClean="0">
                <a:cs typeface="Times New Roman" pitchFamily="18" charset="0"/>
              </a:rPr>
              <a:t> к управлению транспортным средством.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743" y="547134"/>
            <a:ext cx="8161187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Направление на внеочередное </a:t>
            </a:r>
            <a:r>
              <a:rPr lang="ru-RU" sz="3200" b="1" dirty="0" smtClean="0">
                <a:cs typeface="Times New Roman" pitchFamily="18" charset="0"/>
              </a:rPr>
              <a:t>обязательное медицинское освидетельствование оформляется в произвольной форме,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подписывается руководителем медицинской организации </a:t>
            </a:r>
            <a:r>
              <a:rPr lang="ru-RU" sz="3200" b="1" dirty="0" smtClean="0">
                <a:cs typeface="Times New Roman" pitchFamily="18" charset="0"/>
              </a:rPr>
              <a:t>или одним из его заместителей и заверяется печатью медицинской организации, на оттиске которой идентифицируется полное наименование медицинской организации.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434" y="543811"/>
            <a:ext cx="814045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Направление</a:t>
            </a:r>
            <a:r>
              <a:rPr lang="ru-RU" sz="3200" b="1" dirty="0" smtClean="0">
                <a:cs typeface="Times New Roman" pitchFamily="18" charset="0"/>
              </a:rPr>
              <a:t> на внеочередное обязательное медицинское освидетельствование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выдается в течение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трех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 рабочих дней после окончания обследования и (или) лечения.</a:t>
            </a:r>
          </a:p>
          <a:p>
            <a:r>
              <a:rPr lang="ru-RU" sz="3200" b="1" dirty="0" smtClean="0">
                <a:cs typeface="Times New Roman" pitchFamily="18" charset="0"/>
              </a:rPr>
              <a:t>   Сведения о выдаче направления на внеочередное обязательное медицинское освидетельствование вносятся в медицинскую документацию работника.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362" y="553316"/>
            <a:ext cx="860668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Настоящий Порядок устанавливает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правила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приостановления действия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и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аннулирования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 медицинского заключения </a:t>
            </a:r>
            <a:r>
              <a:rPr lang="ru-RU" sz="3200" b="1" dirty="0" smtClean="0">
                <a:cs typeface="Times New Roman" pitchFamily="18" charset="0"/>
              </a:rPr>
              <a:t>о наличии (об отсутствии) у водителей транспортных средств (кандидатов в водители транспортных средств)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медицинских противопоказаний,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медицинских показаний или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медицинских ограничений к управлению транспортными средствами.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1628" y="1711842"/>
            <a:ext cx="81228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4000" b="1">
                <a:cs typeface="Times New Roman" pitchFamily="18" charset="0"/>
              </a:defRPr>
            </a:lvl1pPr>
          </a:lstStyle>
          <a:p>
            <a:r>
              <a:rPr lang="ru-RU" dirty="0" smtClean="0"/>
              <a:t>Внеочередное  освидетельствование  водителей</a:t>
            </a:r>
            <a:endParaRPr lang="ru-RU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37309" y="5050235"/>
            <a:ext cx="79340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Доцент, канд. мед. наук</a:t>
            </a:r>
          </a:p>
          <a:p>
            <a:pPr algn="ctr"/>
            <a:r>
              <a:rPr lang="ru-RU" sz="4000" b="1" dirty="0" smtClean="0">
                <a:cs typeface="Times New Roman" pitchFamily="18" charset="0"/>
              </a:rPr>
              <a:t>Петрук Юлия Александровна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119" y="539381"/>
            <a:ext cx="83040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В случае выявления в ходе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обязательного периодического медицинского осмотра </a:t>
            </a:r>
            <a:r>
              <a:rPr lang="ru-RU" sz="3200" b="1" dirty="0" smtClean="0">
                <a:cs typeface="Times New Roman" pitchFamily="18" charset="0"/>
              </a:rPr>
              <a:t>у работника, занятого на работах в качестве водителя транспортного средства (далее - работник), признаков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заболеваний </a:t>
            </a:r>
            <a:r>
              <a:rPr lang="ru-RU" sz="3200" b="1" dirty="0" smtClean="0">
                <a:cs typeface="Times New Roman" pitchFamily="18" charset="0"/>
              </a:rPr>
              <a:t>(состояний), являющихся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медицинскими противопоказаниями либо ранее не выявлявшимися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медицинскими показаниями или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медицинскими ограничениями к управлению транспортными средствами,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973" y="552044"/>
            <a:ext cx="8839200" cy="568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врачебной комиссией </a:t>
            </a:r>
            <a:r>
              <a:rPr lang="ru-RU" sz="3200" b="1" dirty="0" smtClean="0">
                <a:cs typeface="Times New Roman" pitchFamily="18" charset="0"/>
              </a:rPr>
              <a:t>медицинской организации,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 проводившей периодический медицинский</a:t>
            </a:r>
            <a:r>
              <a:rPr lang="ru-RU" sz="3200" b="1" dirty="0" smtClean="0">
                <a:cs typeface="Times New Roman" pitchFamily="18" charset="0"/>
              </a:rPr>
              <a:t> осмотр, принимается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решение о приостановлении действия медицинского заключения </a:t>
            </a:r>
            <a:r>
              <a:rPr lang="ru-RU" sz="3200" b="1" dirty="0" smtClean="0">
                <a:cs typeface="Times New Roman" pitchFamily="18" charset="0"/>
              </a:rPr>
              <a:t>о наличии (об отсутствии) у водителя транспортного средства (кандидата в водители транспортного средства) 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медицинских противопоказаний, 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медицинских показаний или 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медицинских ограничений  к управлению транспортными средствами (далее - медицинское заключение).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146" y="545140"/>
            <a:ext cx="870989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Решение о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приостановлении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 действия медицинского заключения </a:t>
            </a:r>
            <a:r>
              <a:rPr lang="ru-RU" sz="3200" b="1" dirty="0" smtClean="0">
                <a:cs typeface="Times New Roman" pitchFamily="18" charset="0"/>
              </a:rPr>
              <a:t>выносится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на период обследования и (или) лечения </a:t>
            </a:r>
            <a:r>
              <a:rPr lang="ru-RU" sz="3200" b="1" dirty="0" smtClean="0">
                <a:cs typeface="Times New Roman" pitchFamily="18" charset="0"/>
              </a:rPr>
              <a:t>работника, направление на которое осуществляется в порядке, предусмотренном </a:t>
            </a:r>
            <a:r>
              <a:rPr lang="ru-RU" sz="3200" b="1" u="sng" dirty="0" smtClean="0">
                <a:cs typeface="Times New Roman" pitchFamily="18" charset="0"/>
              </a:rPr>
              <a:t>приложением N 1</a:t>
            </a:r>
            <a:r>
              <a:rPr lang="ru-RU" sz="3200" b="1" dirty="0" smtClean="0">
                <a:cs typeface="Times New Roman" pitchFamily="18" charset="0"/>
              </a:rPr>
              <a:t> к приказу  МЗ РФ 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15.06. 2015 г. N 342н, </a:t>
            </a:r>
            <a:r>
              <a:rPr lang="ru-RU" sz="3200" b="1" dirty="0" smtClean="0">
                <a:cs typeface="Times New Roman" pitchFamily="18" charset="0"/>
              </a:rPr>
              <a:t>и отражается в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протоколе решения врачебной комиссии </a:t>
            </a:r>
            <a:r>
              <a:rPr lang="ru-RU" sz="3200" b="1" dirty="0" smtClean="0">
                <a:cs typeface="Times New Roman" pitchFamily="18" charset="0"/>
              </a:rPr>
              <a:t>медицинской организации.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228" y="546967"/>
            <a:ext cx="865447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Медицинский работник</a:t>
            </a:r>
            <a:r>
              <a:rPr lang="ru-RU" sz="3200" b="1" dirty="0" smtClean="0">
                <a:cs typeface="Times New Roman" pitchFamily="18" charset="0"/>
              </a:rPr>
              <a:t>, уполномоченный руководителем медицинской организации, в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течение трех рабочих дней </a:t>
            </a:r>
            <a:r>
              <a:rPr lang="ru-RU" sz="3200" b="1" dirty="0" smtClean="0">
                <a:cs typeface="Times New Roman" pitchFamily="18" charset="0"/>
              </a:rPr>
              <a:t>после вынесения решения 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о приостановлении </a:t>
            </a:r>
            <a:r>
              <a:rPr lang="ru-RU" sz="3200" b="1" dirty="0" smtClean="0">
                <a:cs typeface="Times New Roman" pitchFamily="18" charset="0"/>
              </a:rPr>
              <a:t>действия медицинского заключения направляет в адрес подразделения федерального органа исполнительной власти, осуществляющего функции по выработке и реализации государственной политики и нормативно-правовому регулированию в сфере внутренних дел &lt;1&gt; (далее - 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подразделение федерального органа исполнительной власти),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743" y="549275"/>
            <a:ext cx="823883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&lt;1&gt; </a:t>
            </a:r>
            <a:r>
              <a:rPr lang="ru-RU" sz="3200" b="1" u="sng" dirty="0" smtClean="0">
                <a:cs typeface="Times New Roman" pitchFamily="18" charset="0"/>
              </a:rPr>
              <a:t>Указ</a:t>
            </a:r>
            <a:r>
              <a:rPr lang="ru-RU" sz="3200" b="1" dirty="0" smtClean="0">
                <a:cs typeface="Times New Roman" pitchFamily="18" charset="0"/>
              </a:rPr>
              <a:t> Президента Российской Федерации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15 июня 1998 г. N 711</a:t>
            </a:r>
          </a:p>
          <a:p>
            <a:r>
              <a:rPr lang="ru-RU" sz="3200" b="1" dirty="0" smtClean="0">
                <a:cs typeface="Times New Roman" pitchFamily="18" charset="0"/>
              </a:rPr>
              <a:t> "О дополнительных мерах по обеспечению безопасности дорожного движения"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59" y="553026"/>
            <a:ext cx="809105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Письменное уведомление о приостановлении действия </a:t>
            </a:r>
            <a:r>
              <a:rPr lang="ru-RU" sz="3200" b="1" dirty="0" smtClean="0">
                <a:cs typeface="Times New Roman" pitchFamily="18" charset="0"/>
              </a:rPr>
              <a:t>медицинского заключения </a:t>
            </a:r>
            <a:r>
              <a:rPr lang="ru-RU" sz="3200" b="1" dirty="0" smtClean="0">
                <a:solidFill>
                  <a:srgbClr val="FF99FF"/>
                </a:solidFill>
                <a:cs typeface="Times New Roman" pitchFamily="18" charset="0"/>
              </a:rPr>
              <a:t>на период обследования и (или) лечения работника, </a:t>
            </a:r>
            <a:r>
              <a:rPr lang="ru-RU" sz="3200" b="1" dirty="0" smtClean="0">
                <a:cs typeface="Times New Roman" pitchFamily="18" charset="0"/>
              </a:rPr>
              <a:t>подписанное руководителем медицинской организации или одним из его заместителей и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заверенное печатью </a:t>
            </a:r>
            <a:r>
              <a:rPr lang="ru-RU" sz="3200" b="1" dirty="0" smtClean="0">
                <a:cs typeface="Times New Roman" pitchFamily="18" charset="0"/>
              </a:rPr>
              <a:t>медицинской организации, на оттиске которой идентифицируется полное наименование медицинской организации.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991" y="550429"/>
            <a:ext cx="827578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В случае,  если в ходе обследования и (или) лечения наличие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заболевания </a:t>
            </a:r>
            <a:r>
              <a:rPr lang="ru-RU" sz="3200" b="1" dirty="0" smtClean="0">
                <a:cs typeface="Times New Roman" pitchFamily="18" charset="0"/>
              </a:rPr>
              <a:t>(состояния), являющегося </a:t>
            </a:r>
          </a:p>
          <a:p>
            <a:pP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медицинским противопоказанием либо ранее не выявлявшимся </a:t>
            </a:r>
          </a:p>
          <a:p>
            <a:pP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медицинским показанием или </a:t>
            </a:r>
          </a:p>
          <a:p>
            <a:pP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медицинским ограничением к управлению транспортным средством,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2325" y="555625"/>
            <a:ext cx="811876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не подтверждено, </a:t>
            </a:r>
            <a:r>
              <a:rPr lang="ru-RU" sz="3200" b="1" dirty="0" smtClean="0">
                <a:cs typeface="Times New Roman" pitchFamily="18" charset="0"/>
              </a:rPr>
              <a:t>медицинский работник, уполномоченный руководителем медицинской организации,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в течение трех рабочих дней </a:t>
            </a:r>
            <a:r>
              <a:rPr lang="ru-RU" sz="3200" b="1" dirty="0" smtClean="0">
                <a:cs typeface="Times New Roman" pitchFamily="18" charset="0"/>
              </a:rPr>
              <a:t>после окончания обследования и (или) лечения направляет в адрес подразделения федерального органа исполнительной власти</a:t>
            </a:r>
            <a:endParaRPr lang="ru-RU" sz="3200" b="1" dirty="0" smtClean="0"/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9382" y="556491"/>
            <a:ext cx="810029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письменное уведомление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об окончании периода приостановления действия </a:t>
            </a:r>
            <a:r>
              <a:rPr lang="ru-RU" sz="3200" b="1" dirty="0" smtClean="0">
                <a:cs typeface="Times New Roman" pitchFamily="18" charset="0"/>
              </a:rPr>
              <a:t>медицинского заключения, подписанное руководителем медицинской организации или одним из его заместителей и заверенное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печатью</a:t>
            </a:r>
            <a:r>
              <a:rPr lang="ru-RU" sz="3200" b="1" dirty="0" smtClean="0">
                <a:cs typeface="Times New Roman" pitchFamily="18" charset="0"/>
              </a:rPr>
              <a:t> медицинской организации, на оттиске которой идентифицируется полное наименование медицинской организации. </a:t>
            </a:r>
          </a:p>
          <a:p>
            <a:r>
              <a:rPr lang="ru-RU" sz="3200" b="1" dirty="0" smtClean="0">
                <a:solidFill>
                  <a:srgbClr val="92D050"/>
                </a:solidFill>
                <a:cs typeface="Times New Roman" pitchFamily="18" charset="0"/>
              </a:rPr>
              <a:t>Копия указанного уведомления выдается работнику.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227" y="535709"/>
            <a:ext cx="857134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При выявлении </a:t>
            </a:r>
            <a:r>
              <a:rPr lang="ru-RU" sz="3200" b="1" dirty="0" smtClean="0">
                <a:cs typeface="Times New Roman" pitchFamily="18" charset="0"/>
              </a:rPr>
              <a:t>в ходе обязательного внеочередного медицинского освидетельствования у работника </a:t>
            </a:r>
          </a:p>
          <a:p>
            <a:pP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медицинских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противопоказаний</a:t>
            </a:r>
            <a:r>
              <a:rPr lang="ru-RU" sz="3200" b="1" dirty="0" smtClean="0">
                <a:cs typeface="Times New Roman" pitchFamily="18" charset="0"/>
              </a:rPr>
              <a:t> либо ранее не выявлявшихся </a:t>
            </a:r>
          </a:p>
          <a:p>
            <a:pP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медицинских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показаний</a:t>
            </a:r>
            <a:r>
              <a:rPr lang="ru-RU" sz="3200" b="1" dirty="0" smtClean="0">
                <a:cs typeface="Times New Roman" pitchFamily="18" charset="0"/>
              </a:rPr>
              <a:t> или </a:t>
            </a:r>
          </a:p>
          <a:p>
            <a:pP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медицинских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ограничений</a:t>
            </a:r>
            <a:r>
              <a:rPr lang="ru-RU" sz="3200" b="1" dirty="0" smtClean="0">
                <a:cs typeface="Times New Roman" pitchFamily="18" charset="0"/>
              </a:rPr>
              <a:t> к управлению транспортным средством ранее выданное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медицинское заключение аннулируется.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2020" y="180753"/>
            <a:ext cx="881439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cs typeface="Times New Roman" pitchFamily="18" charset="0"/>
              </a:rPr>
              <a:t>ПРИКАЗ  МЗ РФ</a:t>
            </a:r>
            <a:endParaRPr lang="ru-RU" sz="2800" dirty="0" smtClean="0"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15 июня 2015 г. N 342н</a:t>
            </a:r>
            <a:endParaRPr lang="ru-RU" sz="3600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cs typeface="Times New Roman" pitchFamily="18" charset="0"/>
              </a:rPr>
              <a:t>ОБ УТВЕРЖДЕНИИ ПОРЯДКА</a:t>
            </a:r>
            <a:endParaRPr lang="ru-RU" sz="2400" dirty="0" smtClean="0"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cs typeface="Times New Roman" pitchFamily="18" charset="0"/>
              </a:rPr>
              <a:t>НАПРАВЛЕНИЯ НА </a:t>
            </a:r>
            <a:r>
              <a:rPr lang="ru-RU" sz="2400" b="1" dirty="0" smtClean="0">
                <a:solidFill>
                  <a:srgbClr val="FFFF00"/>
                </a:solidFill>
                <a:cs typeface="Times New Roman" pitchFamily="18" charset="0"/>
              </a:rPr>
              <a:t>ВНЕОЧЕРЕДНОЕ ОБЯЗАТЕЛЬНОЕ МЕДИЦИНСКОЕ ОСВИДЕТЕЛЬСТВОВАНИЕ </a:t>
            </a:r>
            <a:r>
              <a:rPr lang="ru-RU" sz="2400" b="1" dirty="0" smtClean="0">
                <a:cs typeface="Times New Roman" pitchFamily="18" charset="0"/>
              </a:rPr>
              <a:t>ВОДИТЕЛЕЙ ТРАНСПОРТНЫХ СРЕДСТВ, А ТАКЖЕ ПОРЯДКА ПРИОСТАНОВЛЕНИЯ ДЕЙСТВИЯ И АННУЛИРОВАНИЯ  МЕДИЦИНСКОГО ЗАКЛЮЧЕНИЯ О НАЛИЧИИ (ОБ ОТСУТСТВИИ) У ВОДИТЕЛЕЙ ТРАНСПОРТНЫХ СРЕДСТВ (КАНДИДАТОВ  ВОДИТЕЛИ ТРАНСПОРТНЫХ СРЕДСТВ) МЕДИЦИНСКИХ ПРОТИВОПОКАЗАНИЙ, МЕДИЦИНСКИХ ПОКАЗАНИЙ ИЛИ  МЕДИЦИНСКИХ ОГРАНИЧЕНИЙ К УПРАВЛЕНИЮ ТРАНСПОРТНЫМИ СРЕДСТВАМИ</a:t>
            </a:r>
            <a:endParaRPr lang="ru-RU" sz="2400" dirty="0" smtClean="0"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cs typeface="Times New Roman" pitchFamily="18" charset="0"/>
              </a:rPr>
              <a:t>Зарегистрирован в Минюсте 15 .10. 2015 г. N 39324</a:t>
            </a:r>
          </a:p>
          <a:p>
            <a:pPr algn="ctr"/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Начало действия документа - 30.10.2015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507" y="557068"/>
            <a:ext cx="8146473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Сведения об аннулировании ранее выданного медицинского заключения вносятся в медицинскую документацию работника.</a:t>
            </a:r>
          </a:p>
          <a:p>
            <a:r>
              <a:rPr lang="ru-RU" sz="3200" b="1" dirty="0" smtClean="0">
                <a:cs typeface="Times New Roman" pitchFamily="18" charset="0"/>
              </a:rPr>
              <a:t>    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Медицинским работником</a:t>
            </a:r>
            <a:r>
              <a:rPr lang="ru-RU" sz="3200" b="1" dirty="0" smtClean="0">
                <a:cs typeface="Times New Roman" pitchFamily="18" charset="0"/>
              </a:rPr>
              <a:t>, уполномоченным руководителем медицинской организации, проводившей обязательное внеочередное медицинское освидетельствование,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оформляется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справка об аннулировании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ранее выданного медицинского заключения.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5052" y="552888"/>
            <a:ext cx="864177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 справке об аннулировании </a:t>
            </a:r>
            <a:r>
              <a:rPr lang="ru-RU" sz="3200" b="1" dirty="0" smtClean="0">
                <a:cs typeface="Times New Roman" pitchFamily="18" charset="0"/>
              </a:rPr>
              <a:t>ранее выданного медицинского заключения (далее - справка) отражаются следующие сведения:</a:t>
            </a:r>
          </a:p>
          <a:p>
            <a:r>
              <a:rPr lang="ru-RU" sz="3600" b="1" dirty="0" smtClean="0">
                <a:cs typeface="Times New Roman" pitchFamily="18" charset="0"/>
              </a:rPr>
              <a:t>а) </a:t>
            </a:r>
            <a:r>
              <a:rPr lang="ru-RU" sz="3200" b="1" dirty="0" smtClean="0">
                <a:cs typeface="Times New Roman" pitchFamily="18" charset="0"/>
              </a:rPr>
              <a:t>фамилия, имя, отчество (при наличии) работника, его дата рождения, адрес регистрации по месту жительства (пребывания), данные документа, удостоверяющего личность;</a:t>
            </a:r>
          </a:p>
          <a:p>
            <a:r>
              <a:rPr lang="ru-RU" sz="3600" b="1" dirty="0" smtClean="0">
                <a:cs typeface="Times New Roman" pitchFamily="18" charset="0"/>
              </a:rPr>
              <a:t>б) </a:t>
            </a:r>
            <a:r>
              <a:rPr lang="ru-RU" sz="3200" b="1" dirty="0" smtClean="0">
                <a:cs typeface="Times New Roman" pitchFamily="18" charset="0"/>
              </a:rPr>
              <a:t>серия, номер ранее выданного медицинского заключения и дата его аннулирования;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01" y="538595"/>
            <a:ext cx="8809771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cs typeface="Times New Roman" pitchFamily="18" charset="0"/>
              </a:rPr>
              <a:t>в) </a:t>
            </a:r>
            <a:r>
              <a:rPr lang="ru-RU" sz="3200" b="1" dirty="0" smtClean="0">
                <a:cs typeface="Times New Roman" pitchFamily="18" charset="0"/>
              </a:rPr>
              <a:t>серия, номер и дата вновь выданного медицинского заключения.</a:t>
            </a:r>
          </a:p>
          <a:p>
            <a:r>
              <a:rPr lang="ru-RU" sz="3200" b="1" dirty="0" smtClean="0">
                <a:cs typeface="Times New Roman" pitchFamily="18" charset="0"/>
              </a:rPr>
              <a:t>    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Справка </a:t>
            </a:r>
            <a:r>
              <a:rPr lang="ru-RU" sz="3200" b="1" dirty="0" smtClean="0">
                <a:cs typeface="Times New Roman" pitchFamily="18" charset="0"/>
              </a:rPr>
              <a:t>оформляется в произвольной форме, подписывается руководителем медицинской организации или одним из его заместителей и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заверяется печатью </a:t>
            </a:r>
            <a:r>
              <a:rPr lang="ru-RU" sz="3200" b="1" dirty="0" smtClean="0">
                <a:cs typeface="Times New Roman" pitchFamily="18" charset="0"/>
              </a:rPr>
              <a:t>медицинской организации, на оттиске которой идентифицируется полное наименование медицинской организации.</a:t>
            </a:r>
          </a:p>
          <a:p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Справка выдается работнику, </a:t>
            </a:r>
            <a:r>
              <a:rPr lang="ru-RU" sz="3200" b="1" dirty="0" smtClean="0">
                <a:cs typeface="Times New Roman" pitchFamily="18" charset="0"/>
              </a:rPr>
              <a:t>прошедшему обязательное внеочередное медицинское освидетельствование.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877" y="563707"/>
            <a:ext cx="818341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Медицинский работник</a:t>
            </a:r>
            <a:r>
              <a:rPr lang="ru-RU" sz="3200" b="1" dirty="0" smtClean="0">
                <a:cs typeface="Times New Roman" pitchFamily="18" charset="0"/>
              </a:rPr>
              <a:t>, уполномоченный руководителем медицинской организации, в которой проводилось обязательное внеочередное медицинское освидетельствование,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направляет</a:t>
            </a:r>
            <a:r>
              <a:rPr lang="ru-RU" sz="3200" b="1" dirty="0" smtClean="0">
                <a:solidFill>
                  <a:srgbClr val="FF99FF"/>
                </a:solidFill>
                <a:cs typeface="Times New Roman" pitchFamily="18" charset="0"/>
              </a:rPr>
              <a:t> в адрес подразделения федерального органа исполнительной власти </a:t>
            </a:r>
            <a:r>
              <a:rPr lang="ru-RU" sz="3200" b="1" dirty="0" smtClean="0">
                <a:cs typeface="Times New Roman" pitchFamily="18" charset="0"/>
              </a:rPr>
              <a:t>письменное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уведомление об аннулировании </a:t>
            </a:r>
            <a:r>
              <a:rPr lang="ru-RU" sz="3200" b="1" dirty="0" smtClean="0">
                <a:cs typeface="Times New Roman" pitchFamily="18" charset="0"/>
              </a:rPr>
              <a:t>ранее выданного работнику медицинского заключения,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2595" y="554182"/>
            <a:ext cx="808181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подписанное руководителем медицинской организации </a:t>
            </a:r>
            <a:r>
              <a:rPr lang="ru-RU" sz="3200" b="1" dirty="0" smtClean="0">
                <a:cs typeface="Times New Roman" pitchFamily="18" charset="0"/>
              </a:rPr>
              <a:t>или одним из его заместителей и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заверенное печатью </a:t>
            </a:r>
            <a:r>
              <a:rPr lang="ru-RU" sz="3200" b="1" dirty="0" smtClean="0">
                <a:cs typeface="Times New Roman" pitchFamily="18" charset="0"/>
              </a:rPr>
              <a:t>медицинской организации, на оттиске которой идентифицируется полное наименование медицинской организации.</a:t>
            </a:r>
            <a:endParaRPr lang="ru-RU" sz="3200" dirty="0" smtClean="0"/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1964" y="637309"/>
            <a:ext cx="7666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01964" y="637309"/>
            <a:ext cx="8007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4" name="Picture 2" descr="http://www.mytravel.by/wp-content/uploads/fotografii-prirody-belarusi_6.jpg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741696" y="357166"/>
            <a:ext cx="7643866" cy="4418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01964" y="5273964"/>
            <a:ext cx="75133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FF00"/>
                </a:solidFill>
                <a:cs typeface="Times New Roman" pitchFamily="18" charset="0"/>
              </a:rPr>
              <a:t>СПАСИБО  ЗА  ВНИМАНИЕ!</a:t>
            </a:r>
          </a:p>
        </p:txBody>
      </p:sp>
      <p:pic>
        <p:nvPicPr>
          <p:cNvPr id="6" name="Изображение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7935" y="559538"/>
            <a:ext cx="8314661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Настоящий Порядок устанавливает правила направления на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внеочередное </a:t>
            </a:r>
            <a:r>
              <a:rPr lang="ru-RU" sz="3200" b="1" dirty="0" smtClean="0">
                <a:cs typeface="Times New Roman" pitchFamily="18" charset="0"/>
              </a:rPr>
              <a:t>обязательное медицинское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освидетельствование водителей </a:t>
            </a:r>
            <a:r>
              <a:rPr lang="ru-RU" sz="3200" b="1" dirty="0" smtClean="0">
                <a:cs typeface="Times New Roman" pitchFamily="18" charset="0"/>
              </a:rPr>
              <a:t>транспортных средств, при проведении обязательного периодического медицинского осмотра,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0910" y="574158"/>
            <a:ext cx="855158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при  котором выявлены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признаки заболеваний </a:t>
            </a:r>
            <a:r>
              <a:rPr lang="ru-RU" sz="3200" b="1" dirty="0" smtClean="0">
                <a:cs typeface="Times New Roman" pitchFamily="18" charset="0"/>
              </a:rPr>
              <a:t>(состояний), являющихся 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медицинскими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противопоказаниями</a:t>
            </a:r>
            <a:r>
              <a:rPr lang="ru-RU" sz="3200" b="1" dirty="0" smtClean="0">
                <a:cs typeface="Times New Roman" pitchFamily="18" charset="0"/>
              </a:rPr>
              <a:t> либо ранее не выявлявшимися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медицинскими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показаниями</a:t>
            </a:r>
            <a:r>
              <a:rPr lang="ru-RU" sz="3200" b="1" dirty="0" smtClean="0">
                <a:cs typeface="Times New Roman" pitchFamily="18" charset="0"/>
              </a:rPr>
              <a:t> или 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медицинскими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ограничениями</a:t>
            </a:r>
            <a:r>
              <a:rPr lang="ru-RU" sz="3200" b="1" dirty="0" smtClean="0">
                <a:cs typeface="Times New Roman" pitchFamily="18" charset="0"/>
              </a:rPr>
              <a:t> к управлению транспортными средствами &lt;1&gt; и подтвержденных по результатам последующих обследования и лечения</a:t>
            </a:r>
            <a:endParaRPr lang="ru-RU" sz="3200" b="1" dirty="0" smtClean="0"/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536" y="520331"/>
            <a:ext cx="7931888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&lt;1&gt; </a:t>
            </a:r>
            <a:r>
              <a:rPr lang="ru-RU" sz="3200" b="1" u="sng" dirty="0" smtClean="0">
                <a:cs typeface="Times New Roman" pitchFamily="18" charset="0"/>
              </a:rPr>
              <a:t>Постановление</a:t>
            </a:r>
            <a:r>
              <a:rPr lang="ru-RU" sz="3200" b="1" dirty="0" smtClean="0">
                <a:cs typeface="Times New Roman" pitchFamily="18" charset="0"/>
              </a:rPr>
              <a:t> Правительства Российской Федерации 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29 декабря 2014 г. N 1604 </a:t>
            </a:r>
          </a:p>
          <a:p>
            <a:r>
              <a:rPr lang="ru-RU" sz="3200" b="1" dirty="0" smtClean="0">
                <a:cs typeface="Times New Roman" pitchFamily="18" charset="0"/>
              </a:rPr>
              <a:t>"О перечнях медицинских противопоказаний, медицинских показаний и медицинских ограничений к управлению транспортным средством"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239" y="516659"/>
            <a:ext cx="8332166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В случае выявления в ходе обязательного периодического медицинского осмотра работника, занятого на работах в качестве водителя транспортного средства (далее - работник),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признаков заболеваний </a:t>
            </a:r>
            <a:r>
              <a:rPr lang="ru-RU" sz="3200" b="1" dirty="0" smtClean="0">
                <a:cs typeface="Times New Roman" pitchFamily="18" charset="0"/>
              </a:rPr>
              <a:t>(состояний), являющихся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медицинскими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противопоказаниями</a:t>
            </a:r>
            <a:r>
              <a:rPr lang="ru-RU" sz="3200" b="1" dirty="0" smtClean="0">
                <a:cs typeface="Times New Roman" pitchFamily="18" charset="0"/>
              </a:rPr>
              <a:t>, либо ранее не выявлявшимися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медицинскими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показаниями</a:t>
            </a:r>
            <a:r>
              <a:rPr lang="ru-RU" sz="3200" b="1" dirty="0" smtClean="0">
                <a:cs typeface="Times New Roman" pitchFamily="18" charset="0"/>
              </a:rPr>
              <a:t> или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медицинскими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ограничениями</a:t>
            </a:r>
            <a:r>
              <a:rPr lang="ru-RU" sz="3200" b="1" dirty="0" smtClean="0">
                <a:cs typeface="Times New Roman" pitchFamily="18" charset="0"/>
              </a:rPr>
              <a:t> к управлению транспортными средствами,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7465" y="553336"/>
            <a:ext cx="8016949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медицинская организация </a:t>
            </a:r>
            <a:r>
              <a:rPr lang="ru-RU" sz="3200" b="1" dirty="0" smtClean="0">
                <a:cs typeface="Times New Roman" pitchFamily="18" charset="0"/>
              </a:rPr>
              <a:t>выдает работнику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направление на обследование и (или) лечение </a:t>
            </a:r>
            <a:r>
              <a:rPr lang="ru-RU" sz="3200" b="1" dirty="0" smtClean="0">
                <a:cs typeface="Times New Roman" pitchFamily="18" charset="0"/>
              </a:rPr>
              <a:t>в медицинскую организацию, в которой работник получает первичную медико-санитарную помощь, или в медицинскую организацию, оказывающую специализированную помощь согласно профилю выявленного заболевания (состояния).</a:t>
            </a:r>
            <a:endParaRPr lang="ru-RU" sz="3200" dirty="0" smtClean="0"/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163" y="555552"/>
            <a:ext cx="787872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Для обследования и (или) лечения 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врачом-психиатром,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врачом - психиатром-наркологом </a:t>
            </a:r>
            <a:r>
              <a:rPr lang="ru-RU" sz="3200" b="1" dirty="0" smtClean="0">
                <a:cs typeface="Times New Roman" pitchFamily="18" charset="0"/>
              </a:rPr>
              <a:t>работник направляется в специализированные медицинские организации государственной и муниципальной систем здравоохранения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по месту жительства </a:t>
            </a:r>
            <a:r>
              <a:rPr lang="ru-RU" sz="3200" b="1" dirty="0" smtClean="0">
                <a:cs typeface="Times New Roman" pitchFamily="18" charset="0"/>
              </a:rPr>
              <a:t>либо месту пребывания.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Небеса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elestial" id="{C4BB2A3D-0E93-4C5F-B0D2-9D3FCE089CC5}" vid="{E44E6A2F-09CD-4BE0-B42D-107FF03CEED6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208</TotalTime>
  <Words>1379</Words>
  <Application>Microsoft Office PowerPoint</Application>
  <PresentationFormat>Экран (4:3)</PresentationFormat>
  <Paragraphs>98</Paragraphs>
  <Slides>35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Небеса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Евгений</cp:lastModifiedBy>
  <cp:revision>57</cp:revision>
  <dcterms:created xsi:type="dcterms:W3CDTF">2016-01-11T13:20:32Z</dcterms:created>
  <dcterms:modified xsi:type="dcterms:W3CDTF">2016-04-18T19:34:59Z</dcterms:modified>
</cp:coreProperties>
</file>